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0" r:id="rId5"/>
    <p:sldId id="318" r:id="rId6"/>
    <p:sldId id="320" r:id="rId7"/>
    <p:sldId id="321" r:id="rId8"/>
    <p:sldId id="322" r:id="rId9"/>
    <p:sldId id="323" r:id="rId10"/>
    <p:sldId id="324" r:id="rId11"/>
    <p:sldId id="325" r:id="rId12"/>
    <p:sldId id="312" r:id="rId13"/>
    <p:sldId id="313" r:id="rId14"/>
    <p:sldId id="314" r:id="rId15"/>
    <p:sldId id="300" r:id="rId16"/>
    <p:sldId id="301" r:id="rId17"/>
    <p:sldId id="302" r:id="rId18"/>
    <p:sldId id="276" r:id="rId19"/>
    <p:sldId id="284" r:id="rId20"/>
    <p:sldId id="285" r:id="rId21"/>
    <p:sldId id="286" r:id="rId22"/>
    <p:sldId id="31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4BDB4-8A2E-429F-92AA-7C5734752ECB}" v="26" dt="2025-12-22T10:25:31.5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C42A1-A333-47E5-A2EC-F491A953873C}" type="datetimeFigureOut">
              <a:rPr lang="en-US" smtClean="0"/>
              <a:pPr/>
              <a:t>12/24/2025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ANGGARAN PIUTANG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30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(Trade Receivable)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dikelompokkan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Usaha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Account Receivable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1-2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kecuali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Wesel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Notes Receivable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janji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tgl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ttt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bersumber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panjang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Wesel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digolongkan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01B3-1CFF-EB83-35AD-43C20E1AB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747F5-9828-B816-8A5B-6456A5E67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06543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3BBCD-2F55-3619-1EEF-A871592F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17EC5-500C-2061-7ED7-E808D41D1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14259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2.	PT XQ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  (000.000) :12  Januari 2020 Rp 100,  15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Rp 200, dan 16 Maret Rp 300.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3/20/net 30, 70 %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bl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setelah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, 10%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stl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.  </a:t>
            </a:r>
            <a:br>
              <a:rPr lang="en-US" sz="3400" dirty="0">
                <a:latin typeface="Times New Roman" pitchFamily="18" charset="0"/>
                <a:cs typeface="Times New Roman" pitchFamily="18" charset="0"/>
              </a:rPr>
            </a:br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disajikan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pada Tabel.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Rincian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     April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en-US" sz="3400" dirty="0">
                <a:latin typeface="Times New Roman" pitchFamily="18" charset="0"/>
                <a:cs typeface="Times New Roman" pitchFamily="18" charset="0"/>
              </a:rPr>
            </a:br>
            <a:br>
              <a:rPr lang="en-US" sz="3400" dirty="0">
                <a:latin typeface="Times New Roman" pitchFamily="18" charset="0"/>
                <a:cs typeface="Times New Roman" pitchFamily="18" charset="0"/>
              </a:rPr>
            </a:b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en-US" sz="3400" dirty="0">
                <a:latin typeface="Times New Roman" pitchFamily="18" charset="0"/>
                <a:cs typeface="Times New Roman" pitchFamily="18" charset="0"/>
              </a:rPr>
            </a:br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70% x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100 =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dikurangi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potongan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(3% x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70 =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2,10) =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67,90.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20%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, 20% x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100 =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20.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67,90 +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20 =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87,90.</a:t>
            </a:r>
          </a:p>
          <a:p>
            <a:pPr marL="0" indent="0" algn="just">
              <a:buNone/>
            </a:pP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Januari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Piutang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70%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140,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dikurangi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(3%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140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4,20)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135,80.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20%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40.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 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135,80 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40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185,80.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April :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Piutang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70%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300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210,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dikurangi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(3%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210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6,30)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203,70.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20% x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300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60.</a:t>
            </a: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 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203,70 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60 =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283,70.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algn="ctr"/>
            <a:r>
              <a:rPr lang="sv-SE" sz="2400" dirty="0">
                <a:latin typeface="Times New Roman" pitchFamily="18" charset="0"/>
                <a:cs typeface="Times New Roman" pitchFamily="18" charset="0"/>
              </a:rPr>
              <a:t>Berikut Anggaran Piutang dalam bentuk Tabel</a:t>
            </a:r>
            <a:br>
              <a:rPr lang="sv-SE" sz="2400" dirty="0">
                <a:latin typeface="Times New Roman" pitchFamily="18" charset="0"/>
                <a:cs typeface="Times New Roman" pitchFamily="18" charset="0"/>
              </a:rPr>
            </a:br>
            <a:br>
              <a:rPr lang="sv-SE" sz="2400" dirty="0">
                <a:latin typeface="Times New Roman" pitchFamily="18" charset="0"/>
                <a:cs typeface="Times New Roman" pitchFamily="18" charset="0"/>
              </a:rPr>
            </a:br>
            <a:r>
              <a:rPr lang="sv-SE" sz="2400" dirty="0">
                <a:latin typeface="Times New Roman" pitchFamily="18" charset="0"/>
                <a:cs typeface="Times New Roman" pitchFamily="18" charset="0"/>
              </a:rPr>
              <a:t>PT SAN</a:t>
            </a:r>
            <a:br>
              <a:rPr lang="sv-SE" sz="2400" dirty="0">
                <a:latin typeface="Times New Roman" pitchFamily="18" charset="0"/>
                <a:cs typeface="Times New Roman" pitchFamily="18" charset="0"/>
              </a:rPr>
            </a:br>
            <a:r>
              <a:rPr lang="sv-SE" sz="2400" dirty="0">
                <a:latin typeface="Times New Roman" pitchFamily="18" charset="0"/>
                <a:cs typeface="Times New Roman" pitchFamily="18" charset="0"/>
              </a:rPr>
              <a:t>Anggaran Piutang (000.000)</a:t>
            </a:r>
            <a:br>
              <a:rPr lang="sv-SE" sz="2400" dirty="0">
                <a:latin typeface="Times New Roman" pitchFamily="18" charset="0"/>
                <a:cs typeface="Times New Roman" pitchFamily="18" charset="0"/>
              </a:rPr>
            </a:br>
            <a:r>
              <a:rPr lang="sv-SE" sz="2400" dirty="0">
                <a:latin typeface="Times New Roman" pitchFamily="18" charset="0"/>
                <a:cs typeface="Times New Roman" pitchFamily="18" charset="0"/>
              </a:rPr>
              <a:t>Tahun 2020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457200" y="2590800"/>
          <a:ext cx="8229600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65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Bulan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Penjualan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februari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maret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april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5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Januari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87,90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Februari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175,80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5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Maret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263,70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5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jumlah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87,90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185,80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283,70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PT. ACC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Jan		  3.500.000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Feb		  3.700.000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Mar		  4.500.000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	12.000.000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	10.500.000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	11.250.000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bad debs 2%</a:t>
            </a:r>
          </a:p>
          <a:p>
            <a:pPr marL="514350" indent="-51435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 di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buatlah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prnjualan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6" name="Picture 2" descr="https://player.slideplayer.info/12/4086937/data/images/img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3663"/>
            <a:ext cx="6657975" cy="2847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PT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kuda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liar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70%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dirty="0"/>
              <a:t>.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2007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500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des	550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2008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500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feb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625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mar	750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apr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800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700 unit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750 unit</a:t>
            </a:r>
          </a:p>
          <a:p>
            <a:pPr marL="0" indent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2007 Rp.4000/unit,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direncanakan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2008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25%,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april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10%. Bad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3/25 n 30.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piutang </a:t>
            </a:r>
            <a:r>
              <a:rPr lang="en-US" dirty="0" err="1"/>
              <a:t>sbb</a:t>
            </a:r>
            <a:r>
              <a:rPr lang="en-US" dirty="0"/>
              <a:t>.</a:t>
            </a:r>
          </a:p>
          <a:p>
            <a:r>
              <a:rPr lang="en-US" dirty="0"/>
              <a:t>50%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25 </a:t>
            </a:r>
            <a:r>
              <a:rPr lang="en-US" dirty="0" err="1"/>
              <a:t>hari</a:t>
            </a:r>
            <a:endParaRPr lang="en-US" dirty="0"/>
          </a:p>
          <a:p>
            <a:r>
              <a:rPr lang="en-US" dirty="0"/>
              <a:t>30%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endParaRPr lang="en-US" dirty="0"/>
          </a:p>
          <a:p>
            <a:r>
              <a:rPr lang="en-US" dirty="0"/>
              <a:t>20%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berikutnya</a:t>
            </a:r>
            <a:endParaRPr lang="en-US" dirty="0"/>
          </a:p>
          <a:p>
            <a:pPr>
              <a:buNone/>
            </a:pPr>
            <a:r>
              <a:rPr lang="en-US" dirty="0" err="1"/>
              <a:t>Berdasarkan</a:t>
            </a:r>
            <a:r>
              <a:rPr lang="en-US" dirty="0"/>
              <a:t> data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susunlah</a:t>
            </a:r>
            <a:r>
              <a:rPr lang="en-US" dirty="0"/>
              <a:t> </a:t>
            </a:r>
            <a:r>
              <a:rPr lang="en-US" dirty="0" err="1"/>
              <a:t>snggaran</a:t>
            </a:r>
            <a:r>
              <a:rPr lang="en-US" dirty="0"/>
              <a:t> piutang 2008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PT. ADO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2014 (000)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	24.400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		25.500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	26.750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		26.750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Data lain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tersedia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80%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2/10/n/30</a:t>
            </a:r>
          </a:p>
          <a:p>
            <a:pPr lvl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50%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diskon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30%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diskon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20%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berikutnya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Diminta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Susunlah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skedul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penerimaan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dan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skedul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penerimaan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kas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realisasi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 ADAM 2015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Desember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2014	Rp.60.000,-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Januari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2015		Rp.65.000,-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Februari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2015		Rp.70.000,-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Maret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2015		Rp.75.000,-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70%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30%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1%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tertagih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susunlah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PT.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2005 :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4495800"/>
          <a:ext cx="6248400" cy="914400"/>
        </p:xfrm>
        <a:graphic>
          <a:graphicData uri="http://schemas.openxmlformats.org/drawingml/2006/table">
            <a:tbl>
              <a:tblPr/>
              <a:tblGrid>
                <a:gridCol w="89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8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8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jan</a:t>
                      </a:r>
                      <a:endParaRPr lang="en-US" sz="20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3.500.000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Tw</a:t>
                      </a: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II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12.000.000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feb</a:t>
                      </a:r>
                      <a:endParaRPr lang="en-US" sz="20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3.700.000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Tw</a:t>
                      </a: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III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10.500.000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4.500.000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Tw</a:t>
                      </a: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IV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11.250.000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457200" indent="-457200">
              <a:buAutoNum type="arabicPeriod" startAt="2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Lain-lain (Non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	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 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dividen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,.</a:t>
            </a:r>
          </a:p>
          <a:p>
            <a:pPr marL="457200" indent="-45720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Anggaran Piutang</a:t>
            </a: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merencanakan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terperinci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piutan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beserta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perubahannya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Manfaat Anggaran Piutang</a:t>
            </a:r>
          </a:p>
          <a:p>
            <a:pPr marL="457200" indent="-4572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koordinasi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pengawasan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penyusunan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kas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sisanya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diketahui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tertagih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(bad debts) 2% ,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hitunglah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6.	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2015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snack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PT. KD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51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00050" lvl="1" indent="0" fontAlgn="base">
              <a:spcBef>
                <a:spcPct val="0"/>
              </a:spcBef>
              <a:spcAft>
                <a:spcPct val="0"/>
              </a:spcAft>
              <a:buNone/>
            </a:pPr>
            <a:endParaRPr kumimoji="0" lang="en-US" sz="3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00050" lvl="1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5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Rencana</a:t>
            </a:r>
            <a:r>
              <a:rPr kumimoji="0" lang="en-US" sz="5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56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Penjualan</a:t>
            </a:r>
            <a:r>
              <a:rPr kumimoji="0" lang="en-US" sz="5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5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sz="6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Bulan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Penjualan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Bulan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Penjualan</a:t>
            </a:r>
            <a:endParaRPr kumimoji="0" lang="en-US" sz="6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Januari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Rp.200.000	April		Rp.350.000</a:t>
            </a:r>
            <a:endParaRPr kumimoji="0" lang="en-US" sz="6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Februari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Rp.250.000	Mei		Rp.400.000</a:t>
            </a:r>
            <a:endParaRPr kumimoji="0" lang="en-US" sz="6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Maret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Rp.300.000	</a:t>
            </a:r>
            <a:r>
              <a:rPr kumimoji="0" lang="en-US" sz="6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Juni</a:t>
            </a:r>
            <a:r>
              <a:rPr kumimoji="0" lang="en-US" sz="6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Rp.450.000</a:t>
            </a:r>
            <a:endParaRPr kumimoji="0" lang="en-US" sz="6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40%:60%</a:t>
            </a:r>
          </a:p>
          <a:p>
            <a:pPr lvl="0"/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Syarat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4/20 net 60</a:t>
            </a:r>
          </a:p>
          <a:p>
            <a:pPr>
              <a:buNone/>
            </a:pPr>
            <a:endParaRPr lang="en-US" sz="6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68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sesudah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ssd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sama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terkumpul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sesudah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Nov &amp; Des 2011,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Rp150.000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Rp200.000 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Bad Debt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diperkirakan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2%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Diminta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Buatlah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Skedul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Skedul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Penerimaan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7.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PT. ACC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Jan	 3.500.000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Feb	 3.700.000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Mar	 4.500.000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	12.000.000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	10.500.000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	11.250.000</a:t>
            </a:r>
          </a:p>
          <a:p>
            <a:pPr marL="514350" indent="-51435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bad debs 2%</a:t>
            </a:r>
          </a:p>
          <a:p>
            <a:pPr marL="514350" indent="-51435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 di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buatlah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prnjualan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>
              <a:buAutoNum type="arabicPlain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volume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Potongan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Pembatasan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lvl="0" indent="-457200">
              <a:buFont typeface="Arial" pitchFamily="34" charset="0"/>
              <a:buAutoNum type="arabicPlain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Format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lvl="0" indent="-457200">
              <a:buNone/>
            </a:pPr>
            <a:r>
              <a:rPr lang="en-US" sz="2400" dirty="0"/>
              <a:t>	</a:t>
            </a:r>
            <a:r>
              <a:rPr lang="en-US" sz="2400" dirty="0" err="1"/>
              <a:t>Tidak</a:t>
            </a:r>
            <a:r>
              <a:rPr lang="en-US" sz="2400" dirty="0"/>
              <a:t> 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aggaran</a:t>
            </a:r>
            <a:r>
              <a:rPr lang="en-US" sz="2400" dirty="0"/>
              <a:t> piutang 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dalamnya</a:t>
            </a:r>
            <a:r>
              <a:rPr lang="en-US" sz="2400" dirty="0"/>
              <a:t> 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memuayt</a:t>
            </a:r>
            <a:r>
              <a:rPr lang="en-US" sz="2400" dirty="0"/>
              <a:t> </a:t>
            </a:r>
            <a:r>
              <a:rPr lang="en-US" sz="2400" dirty="0" err="1"/>
              <a:t>jml</a:t>
            </a:r>
            <a:r>
              <a:rPr lang="en-US" sz="2400" dirty="0"/>
              <a:t> piutang 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jml</a:t>
            </a:r>
            <a:r>
              <a:rPr lang="en-US" sz="2400" dirty="0"/>
              <a:t> piutang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tertagih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</a:p>
          <a:p>
            <a:pPr marL="457200" lvl="0" indent="-457200">
              <a:buNone/>
            </a:pP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LANGKAH MENYUSUN ANGGARAN PIUTANG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triwulan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Bed debts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dicadangkan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term of credit.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table-table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sistematis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74662-BA6E-E314-DA4D-B3F9CFD29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Anggaran </a:t>
            </a:r>
            <a:r>
              <a:rPr lang="en-US" dirty="0" err="1"/>
              <a:t>piutang</a:t>
            </a:r>
            <a:r>
              <a:rPr lang="en-US" dirty="0"/>
              <a:t> PT. KIKO Adalah</a:t>
            </a:r>
          </a:p>
          <a:p>
            <a:r>
              <a:rPr lang="en-ID" b="1" dirty="0" err="1"/>
              <a:t>Penjualan</a:t>
            </a:r>
            <a:r>
              <a:rPr lang="en-ID" b="1" dirty="0"/>
              <a:t> </a:t>
            </a:r>
            <a:r>
              <a:rPr lang="en-ID" b="1" dirty="0" err="1"/>
              <a:t>Kredit</a:t>
            </a:r>
            <a:r>
              <a:rPr lang="en-ID" dirty="0"/>
              <a:t>:</a:t>
            </a:r>
          </a:p>
          <a:p>
            <a:r>
              <a:rPr lang="en-ID" dirty="0"/>
              <a:t>Januari: Rp10.000.000</a:t>
            </a:r>
          </a:p>
          <a:p>
            <a:r>
              <a:rPr lang="en-ID" dirty="0" err="1"/>
              <a:t>Februari</a:t>
            </a:r>
            <a:r>
              <a:rPr lang="en-ID" dirty="0"/>
              <a:t>: Rp12.000.000</a:t>
            </a:r>
          </a:p>
          <a:p>
            <a:r>
              <a:rPr lang="en-ID" dirty="0"/>
              <a:t>Maret: Rp15.000.000</a:t>
            </a:r>
          </a:p>
          <a:p>
            <a:r>
              <a:rPr lang="en-ID" b="1" dirty="0" err="1"/>
              <a:t>Ketentuan</a:t>
            </a:r>
            <a:r>
              <a:rPr lang="en-ID" b="1" dirty="0"/>
              <a:t> </a:t>
            </a:r>
            <a:r>
              <a:rPr lang="en-ID" b="1" dirty="0" err="1"/>
              <a:t>Pembayaran</a:t>
            </a:r>
            <a:r>
              <a:rPr lang="en-ID" dirty="0"/>
              <a:t>:</a:t>
            </a:r>
          </a:p>
          <a:p>
            <a:r>
              <a:rPr lang="en-ID" dirty="0"/>
              <a:t>50% </a:t>
            </a:r>
            <a:r>
              <a:rPr lang="en-ID" dirty="0" err="1"/>
              <a:t>dibayar</a:t>
            </a:r>
            <a:r>
              <a:rPr lang="en-ID" dirty="0"/>
              <a:t> </a:t>
            </a:r>
            <a:r>
              <a:rPr lang="en-ID" dirty="0" err="1"/>
              <a:t>tunai</a:t>
            </a:r>
            <a:r>
              <a:rPr lang="en-ID" dirty="0"/>
              <a:t> (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lunas</a:t>
            </a:r>
            <a:r>
              <a:rPr lang="en-ID" dirty="0"/>
              <a:t>)</a:t>
            </a:r>
          </a:p>
          <a:p>
            <a:r>
              <a:rPr lang="en-ID" dirty="0"/>
              <a:t>30% </a:t>
            </a:r>
            <a:r>
              <a:rPr lang="en-ID" dirty="0" err="1"/>
              <a:t>dibayar</a:t>
            </a:r>
            <a:r>
              <a:rPr lang="en-ID" dirty="0"/>
              <a:t> pada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berikutnya</a:t>
            </a:r>
            <a:endParaRPr lang="en-ID" dirty="0"/>
          </a:p>
          <a:p>
            <a:r>
              <a:rPr lang="en-ID" dirty="0"/>
              <a:t>20% </a:t>
            </a:r>
            <a:r>
              <a:rPr lang="en-ID" dirty="0" err="1"/>
              <a:t>dibayar</a:t>
            </a:r>
            <a:r>
              <a:rPr lang="en-ID" dirty="0"/>
              <a:t> dua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kemudian</a:t>
            </a:r>
            <a:endParaRPr lang="en-ID" dirty="0"/>
          </a:p>
          <a:p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tertagih</a:t>
            </a:r>
            <a:r>
              <a:rPr lang="en-ID" dirty="0"/>
              <a:t> </a:t>
            </a:r>
            <a:r>
              <a:rPr lang="en-ID" dirty="0" err="1"/>
              <a:t>diasumsikan</a:t>
            </a:r>
            <a:r>
              <a:rPr lang="en-ID" dirty="0"/>
              <a:t> </a:t>
            </a:r>
            <a:r>
              <a:rPr lang="en-ID" b="1" dirty="0"/>
              <a:t>2% </a:t>
            </a:r>
            <a:r>
              <a:rPr lang="en-ID" b="1" dirty="0" err="1"/>
              <a:t>dari</a:t>
            </a:r>
            <a:r>
              <a:rPr lang="en-ID" b="1" dirty="0"/>
              <a:t> total </a:t>
            </a:r>
            <a:r>
              <a:rPr lang="en-ID" b="1" dirty="0" err="1"/>
              <a:t>penjualan</a:t>
            </a:r>
            <a:r>
              <a:rPr lang="en-ID" b="1" dirty="0"/>
              <a:t> </a:t>
            </a:r>
            <a:r>
              <a:rPr lang="en-ID" b="1" dirty="0" err="1"/>
              <a:t>kredit</a:t>
            </a:r>
            <a:r>
              <a:rPr lang="en-ID" b="1" dirty="0"/>
              <a:t> </a:t>
            </a:r>
            <a:r>
              <a:rPr lang="en-ID" b="1" dirty="0" err="1"/>
              <a:t>setiap</a:t>
            </a:r>
            <a:r>
              <a:rPr lang="en-ID" b="1" dirty="0"/>
              <a:t> </a:t>
            </a:r>
            <a:r>
              <a:rPr lang="en-ID" b="1" dirty="0" err="1"/>
              <a:t>bulan</a:t>
            </a:r>
            <a:r>
              <a:rPr lang="en-ID" dirty="0"/>
              <a:t>.</a:t>
            </a:r>
          </a:p>
          <a:p>
            <a:r>
              <a:rPr lang="en-ID" dirty="0"/>
              <a:t>Maka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adalah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1449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1EC78D-01D0-8BB2-B3AF-2A91C00014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696858"/>
              </p:ext>
            </p:extLst>
          </p:nvPr>
        </p:nvGraphicFramePr>
        <p:xfrm>
          <a:off x="838200" y="762000"/>
          <a:ext cx="7543799" cy="3393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740">
                  <a:extLst>
                    <a:ext uri="{9D8B030D-6E8A-4147-A177-3AD203B41FA5}">
                      <a16:colId xmlns:a16="http://schemas.microsoft.com/office/drawing/2014/main" val="1464185972"/>
                    </a:ext>
                  </a:extLst>
                </a:gridCol>
                <a:gridCol w="1242060">
                  <a:extLst>
                    <a:ext uri="{9D8B030D-6E8A-4147-A177-3AD203B41FA5}">
                      <a16:colId xmlns:a16="http://schemas.microsoft.com/office/drawing/2014/main" val="244396299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56840148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490158509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188752547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/>
                        <a:t>bl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(30% : I bl + 20%  : 2 bl)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 </a:t>
                      </a:r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 err="1"/>
                        <a:t>tak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tertagih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usaha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004880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r>
                        <a:rPr lang="en-US" dirty="0" err="1"/>
                        <a:t>jan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659867"/>
                  </a:ext>
                </a:extLst>
              </a:tr>
              <a:tr h="637478">
                <a:tc>
                  <a:txBody>
                    <a:bodyPr/>
                    <a:lstStyle/>
                    <a:p>
                      <a:r>
                        <a:rPr lang="en-US" dirty="0" err="1"/>
                        <a:t>feb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30 % x 12.000.000 = 3.600.000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284017"/>
                  </a:ext>
                </a:extLst>
              </a:tr>
              <a:tr h="1183888">
                <a:tc>
                  <a:txBody>
                    <a:bodyPr/>
                    <a:lstStyle/>
                    <a:p>
                      <a:r>
                        <a:rPr lang="en-US" dirty="0"/>
                        <a:t>mar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30% (15.000.000) + 20% (10.000.000) = 4.500.000 + 2.000.000 = 6.500.000</a:t>
                      </a:r>
                      <a:endParaRPr lang="en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6.500.000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918465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362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8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EEBB2-817D-612F-284B-A682361AB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000" b="1" dirty="0" err="1"/>
              <a:t>Rencana</a:t>
            </a:r>
            <a:r>
              <a:rPr lang="en-ID" sz="2000" b="1" dirty="0"/>
              <a:t> </a:t>
            </a:r>
            <a:r>
              <a:rPr lang="en-ID" sz="2000" b="1" dirty="0" err="1"/>
              <a:t>penjualan</a:t>
            </a:r>
            <a:r>
              <a:rPr lang="en-ID" sz="2000" b="1" dirty="0"/>
              <a:t> PT XQ </a:t>
            </a:r>
            <a:r>
              <a:rPr lang="en-ID" sz="2000" b="1" dirty="0" err="1"/>
              <a:t>selama</a:t>
            </a:r>
            <a:r>
              <a:rPr lang="en-ID" sz="2000" b="1" dirty="0"/>
              <a:t> </a:t>
            </a:r>
            <a:r>
              <a:rPr lang="en-ID" sz="2000" b="1" dirty="0" err="1"/>
              <a:t>tahun</a:t>
            </a:r>
            <a:r>
              <a:rPr lang="en-ID" sz="2000" b="1" dirty="0"/>
              <a:t> 2022 </a:t>
            </a:r>
            <a:r>
              <a:rPr lang="en-ID" sz="2000" b="1" dirty="0" err="1"/>
              <a:t>adalah</a:t>
            </a:r>
            <a:r>
              <a:rPr lang="en-ID" sz="2000" b="1" dirty="0"/>
              <a:t> </a:t>
            </a:r>
            <a:r>
              <a:rPr lang="en-ID" sz="2000" b="1" dirty="0" err="1"/>
              <a:t>sebagai</a:t>
            </a:r>
            <a:r>
              <a:rPr lang="en-ID" sz="2000" b="1" dirty="0"/>
              <a:t> </a:t>
            </a:r>
            <a:r>
              <a:rPr lang="en-ID" sz="2000" b="1" dirty="0" err="1"/>
              <a:t>berikut</a:t>
            </a:r>
            <a:r>
              <a:rPr lang="en-ID" sz="2000" b="1" dirty="0"/>
              <a:t> :</a:t>
            </a:r>
          </a:p>
          <a:p>
            <a:pPr marL="0" indent="0">
              <a:buNone/>
            </a:pPr>
            <a:r>
              <a:rPr lang="en-ID" sz="2000" b="1" dirty="0" err="1"/>
              <a:t>Triwulan</a:t>
            </a:r>
            <a:r>
              <a:rPr lang="en-ID" sz="2000" b="1" dirty="0"/>
              <a:t>	 1 : 75.000.000, </a:t>
            </a:r>
            <a:r>
              <a:rPr lang="en-ID" sz="2000" b="1" dirty="0" err="1"/>
              <a:t>tw</a:t>
            </a:r>
            <a:r>
              <a:rPr lang="en-ID" sz="2000" b="1" dirty="0"/>
              <a:t> 2 : 85.000.000, </a:t>
            </a:r>
            <a:r>
              <a:rPr lang="en-ID" sz="2000" b="1" dirty="0" err="1"/>
              <a:t>tw</a:t>
            </a:r>
            <a:r>
              <a:rPr lang="en-ID" sz="2000" b="1" dirty="0"/>
              <a:t> 3 : 100.000.000, </a:t>
            </a:r>
            <a:r>
              <a:rPr lang="en-ID" sz="2000" b="1" dirty="0" err="1"/>
              <a:t>tw</a:t>
            </a:r>
            <a:r>
              <a:rPr lang="en-ID" sz="2000" b="1" dirty="0"/>
              <a:t> 4 : 140.000.000</a:t>
            </a:r>
          </a:p>
          <a:p>
            <a:r>
              <a:rPr lang="en-ID" sz="2000" b="1" dirty="0"/>
              <a:t>70%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tunai</a:t>
            </a:r>
            <a:r>
              <a:rPr lang="en-ID" sz="2000" b="1" dirty="0"/>
              <a:t> </a:t>
            </a:r>
            <a:r>
              <a:rPr lang="en-ID" sz="2000" b="1" dirty="0" err="1"/>
              <a:t>diberikan</a:t>
            </a:r>
            <a:r>
              <a:rPr lang="en-ID" sz="2000" b="1" dirty="0"/>
              <a:t> </a:t>
            </a:r>
            <a:r>
              <a:rPr lang="en-ID" sz="2000" b="1" dirty="0" err="1"/>
              <a:t>diskon</a:t>
            </a:r>
            <a:r>
              <a:rPr lang="en-ID" sz="2000" b="1" dirty="0"/>
              <a:t> 5%</a:t>
            </a:r>
          </a:p>
          <a:p>
            <a:r>
              <a:rPr lang="en-ID" sz="2000" b="1" dirty="0"/>
              <a:t>30%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kredit</a:t>
            </a:r>
            <a:r>
              <a:rPr lang="en-ID" sz="2000" b="1" dirty="0"/>
              <a:t> </a:t>
            </a:r>
            <a:r>
              <a:rPr lang="en-ID" sz="2000" b="1" dirty="0" err="1"/>
              <a:t>satu</a:t>
            </a:r>
            <a:r>
              <a:rPr lang="en-ID" sz="2000" b="1" dirty="0"/>
              <a:t> </a:t>
            </a:r>
            <a:r>
              <a:rPr lang="en-ID" sz="2000" b="1" dirty="0" err="1"/>
              <a:t>bulan</a:t>
            </a:r>
            <a:endParaRPr lang="en-ID" sz="2000" b="1" dirty="0"/>
          </a:p>
          <a:p>
            <a:r>
              <a:rPr lang="en-ID" sz="2000" b="1" dirty="0"/>
              <a:t>Pola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diketahui</a:t>
            </a:r>
            <a:r>
              <a:rPr lang="en-ID" sz="2000" b="1" dirty="0"/>
              <a:t> </a:t>
            </a:r>
            <a:r>
              <a:rPr lang="en-ID" sz="2000" b="1" dirty="0" err="1"/>
              <a:t>sbb</a:t>
            </a:r>
            <a:r>
              <a:rPr lang="en-ID" sz="2000" b="1" dirty="0"/>
              <a:t> : 80%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sesuai</a:t>
            </a:r>
            <a:r>
              <a:rPr lang="en-ID" sz="2000" b="1" dirty="0"/>
              <a:t> </a:t>
            </a:r>
            <a:r>
              <a:rPr lang="en-ID" sz="2000" b="1" dirty="0" err="1"/>
              <a:t>perjanjian</a:t>
            </a:r>
            <a:r>
              <a:rPr lang="en-ID" sz="2000" b="1" dirty="0"/>
              <a:t>, 20%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diterima</a:t>
            </a:r>
            <a:r>
              <a:rPr lang="en-ID" sz="2000" b="1" dirty="0"/>
              <a:t> </a:t>
            </a:r>
            <a:r>
              <a:rPr lang="en-ID" sz="2000" b="1" dirty="0" err="1"/>
              <a:t>tw</a:t>
            </a:r>
            <a:r>
              <a:rPr lang="en-ID" sz="2000" b="1" dirty="0"/>
              <a:t> </a:t>
            </a:r>
            <a:r>
              <a:rPr lang="en-ID" sz="2000" b="1" dirty="0" err="1"/>
              <a:t>berikutnya</a:t>
            </a:r>
            <a:endParaRPr lang="en-ID" sz="2000" b="1" dirty="0"/>
          </a:p>
          <a:p>
            <a:r>
              <a:rPr lang="en-ID" sz="2000" b="1" dirty="0"/>
              <a:t>1% </a:t>
            </a:r>
            <a:r>
              <a:rPr lang="en-ID" sz="2000" b="1" dirty="0" err="1"/>
              <a:t>piutang</a:t>
            </a:r>
            <a:r>
              <a:rPr lang="en-ID" sz="2000" b="1" dirty="0"/>
              <a:t> </a:t>
            </a:r>
            <a:r>
              <a:rPr lang="en-ID" sz="2000" b="1" dirty="0" err="1"/>
              <a:t>tak</a:t>
            </a:r>
            <a:r>
              <a:rPr lang="en-ID" sz="2000" b="1" dirty="0"/>
              <a:t> </a:t>
            </a:r>
            <a:r>
              <a:rPr lang="en-ID" sz="2000" b="1" dirty="0" err="1"/>
              <a:t>tertagih</a:t>
            </a:r>
            <a:endParaRPr lang="en-ID" sz="2000" b="1" dirty="0"/>
          </a:p>
          <a:p>
            <a:pPr marL="0" indent="0">
              <a:buNone/>
            </a:pPr>
            <a:endParaRPr lang="en-ID" sz="2000" b="1" dirty="0"/>
          </a:p>
          <a:p>
            <a:pPr marL="0" indent="0">
              <a:buNone/>
            </a:pPr>
            <a:r>
              <a:rPr lang="en-ID" sz="2000" b="1" dirty="0"/>
              <a:t>Buat </a:t>
            </a:r>
            <a:r>
              <a:rPr lang="en-ID" sz="2000" b="1" dirty="0" err="1"/>
              <a:t>penerimaan</a:t>
            </a:r>
            <a:r>
              <a:rPr lang="en-ID" sz="2000" b="1" dirty="0"/>
              <a:t> </a:t>
            </a:r>
            <a:r>
              <a:rPr lang="en-ID" sz="2000" b="1" dirty="0" err="1"/>
              <a:t>bersih</a:t>
            </a:r>
            <a:r>
              <a:rPr lang="en-ID" sz="2000" b="1" dirty="0"/>
              <a:t> dan </a:t>
            </a:r>
            <a:r>
              <a:rPr lang="en-ID" sz="2000" b="1" dirty="0" err="1"/>
              <a:t>anggaran</a:t>
            </a:r>
            <a:r>
              <a:rPr lang="en-ID" sz="2000" b="1" dirty="0"/>
              <a:t> </a:t>
            </a:r>
            <a:r>
              <a:rPr lang="en-ID" sz="2000" b="1" dirty="0" err="1"/>
              <a:t>piutang</a:t>
            </a:r>
            <a:r>
              <a:rPr lang="en-ID" sz="2000" b="1" dirty="0"/>
              <a:t> </a:t>
            </a:r>
            <a:r>
              <a:rPr lang="en-ID" sz="2000" b="1" dirty="0" err="1"/>
              <a:t>tahun</a:t>
            </a:r>
            <a:r>
              <a:rPr lang="en-ID" sz="2000" b="1" dirty="0"/>
              <a:t> 2022 PT XQ</a:t>
            </a:r>
          </a:p>
          <a:p>
            <a:pPr marL="0" indent="0">
              <a:buNone/>
            </a:pPr>
            <a:endParaRPr lang="en-ID" sz="20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3EF956-8E9F-ADA1-F1F4-58513206A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300236"/>
              </p:ext>
            </p:extLst>
          </p:nvPr>
        </p:nvGraphicFramePr>
        <p:xfrm>
          <a:off x="533400" y="4249103"/>
          <a:ext cx="6400799" cy="2179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368">
                  <a:extLst>
                    <a:ext uri="{9D8B030D-6E8A-4147-A177-3AD203B41FA5}">
                      <a16:colId xmlns:a16="http://schemas.microsoft.com/office/drawing/2014/main" val="3789332277"/>
                    </a:ext>
                  </a:extLst>
                </a:gridCol>
                <a:gridCol w="1964602">
                  <a:extLst>
                    <a:ext uri="{9D8B030D-6E8A-4147-A177-3AD203B41FA5}">
                      <a16:colId xmlns:a16="http://schemas.microsoft.com/office/drawing/2014/main" val="3549918068"/>
                    </a:ext>
                  </a:extLst>
                </a:gridCol>
                <a:gridCol w="1330859">
                  <a:extLst>
                    <a:ext uri="{9D8B030D-6E8A-4147-A177-3AD203B41FA5}">
                      <a16:colId xmlns:a16="http://schemas.microsoft.com/office/drawing/2014/main" val="1158629774"/>
                    </a:ext>
                  </a:extLst>
                </a:gridCol>
                <a:gridCol w="2534970">
                  <a:extLst>
                    <a:ext uri="{9D8B030D-6E8A-4147-A177-3AD203B41FA5}">
                      <a16:colId xmlns:a16="http://schemas.microsoft.com/office/drawing/2014/main" val="480861965"/>
                    </a:ext>
                  </a:extLst>
                </a:gridCol>
              </a:tblGrid>
              <a:tr h="475297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tunai</a:t>
                      </a:r>
                      <a:r>
                        <a:rPr lang="en-US" dirty="0"/>
                        <a:t> (70%)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Diskon</a:t>
                      </a:r>
                      <a:r>
                        <a:rPr lang="en-US" dirty="0"/>
                        <a:t> 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Penerimaan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2.625.000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49.875.000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332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2.975.000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56.525.000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00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3.500.000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66.500.000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3450121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4.900.000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93.100.000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217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81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52A08-478C-D487-DD28-E6FC0B34E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B3C90-D94F-73CD-44E1-D8293BCB8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ts val="2100"/>
              </a:lnSpc>
              <a:spcAft>
                <a:spcPts val="1200"/>
              </a:spcAft>
              <a:buNone/>
            </a:pPr>
            <a:r>
              <a:rPr lang="en-ID" b="1" i="0" u="none" strike="noStrike" dirty="0">
                <a:solidFill>
                  <a:srgbClr val="2B2A35"/>
                </a:solidFill>
                <a:effectLst/>
                <a:latin typeface="Inter"/>
              </a:rPr>
              <a:t> 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anggaran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piutang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tahun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2022</a:t>
            </a:r>
          </a:p>
          <a:p>
            <a:pPr algn="l">
              <a:lnSpc>
                <a:spcPts val="2100"/>
              </a:lnSpc>
              <a:spcAft>
                <a:spcPts val="1200"/>
              </a:spcAft>
              <a:buNone/>
            </a:pPr>
            <a:endParaRPr lang="en-ID" sz="2000" b="1" i="0" u="none" strike="noStrike" dirty="0">
              <a:solidFill>
                <a:srgbClr val="2B2A35"/>
              </a:solidFill>
              <a:effectLst/>
              <a:latin typeface="Inter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0CA646-6166-A458-46B0-E635EFAE0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11819"/>
              </p:ext>
            </p:extLst>
          </p:nvPr>
        </p:nvGraphicFramePr>
        <p:xfrm>
          <a:off x="685800" y="2316480"/>
          <a:ext cx="6303819" cy="239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38449386"/>
                    </a:ext>
                  </a:extLst>
                </a:gridCol>
                <a:gridCol w="2456873">
                  <a:extLst>
                    <a:ext uri="{9D8B030D-6E8A-4147-A177-3AD203B41FA5}">
                      <a16:colId xmlns:a16="http://schemas.microsoft.com/office/drawing/2014/main" val="760024778"/>
                    </a:ext>
                  </a:extLst>
                </a:gridCol>
                <a:gridCol w="1697182">
                  <a:extLst>
                    <a:ext uri="{9D8B030D-6E8A-4147-A177-3AD203B41FA5}">
                      <a16:colId xmlns:a16="http://schemas.microsoft.com/office/drawing/2014/main" val="211120272"/>
                    </a:ext>
                  </a:extLst>
                </a:gridCol>
                <a:gridCol w="1616364">
                  <a:extLst>
                    <a:ext uri="{9D8B030D-6E8A-4147-A177-3AD203B41FA5}">
                      <a16:colId xmlns:a16="http://schemas.microsoft.com/office/drawing/2014/main" val="4219170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 (30%)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Bad debt (1%)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263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22.275.000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487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25.500.000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255.000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25.245.000</a:t>
                      </a: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4036486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30.000.000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300.000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29.700.000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372512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41.580.000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79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150.000.000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1.500.000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148.500.000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229595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64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B49E-2AD1-8B0B-FA62-F2DF07E5A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69815-ACEE-4E07-A7F5-E69DFC7B9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04078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1595</Words>
  <Application>Microsoft Office PowerPoint</Application>
  <PresentationFormat>On-screen Show (4:3)</PresentationFormat>
  <Paragraphs>249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Inter</vt:lpstr>
      <vt:lpstr>Times New Roman</vt:lpstr>
      <vt:lpstr>Office Theme</vt:lpstr>
      <vt:lpstr>ANGGARAN PIUTANG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PIUTANG</dc:title>
  <dc:creator>asus</dc:creator>
  <cp:lastModifiedBy>Lestari Ambarini</cp:lastModifiedBy>
  <cp:revision>87</cp:revision>
  <dcterms:created xsi:type="dcterms:W3CDTF">2020-11-17T10:28:53Z</dcterms:created>
  <dcterms:modified xsi:type="dcterms:W3CDTF">2025-12-24T00:35:48Z</dcterms:modified>
</cp:coreProperties>
</file>